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5" r:id="rId6"/>
    <p:sldId id="266" r:id="rId7"/>
    <p:sldId id="261" r:id="rId8"/>
    <p:sldId id="262" r:id="rId9"/>
    <p:sldId id="263" r:id="rId10"/>
    <p:sldId id="259" r:id="rId1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1"/>
  </p:normalViewPr>
  <p:slideViewPr>
    <p:cSldViewPr>
      <p:cViewPr varScale="1">
        <p:scale>
          <a:sx n="75" d="100"/>
          <a:sy n="75" d="100"/>
        </p:scale>
        <p:origin x="-8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2019-12-10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2019-12-10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2019-12-10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2019-12-10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2019-12-10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2019-12-10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2019-12-10</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2.gif"/><Relationship Id="rId7" Type="http://schemas.openxmlformats.org/officeDocument/2006/relationships/image" Target="../media/image6.gif"/><Relationship Id="rId2" Type="http://schemas.openxmlformats.org/officeDocument/2006/relationships/image" Target="../media/image1.gif"/><Relationship Id="rId1" Type="http://schemas.openxmlformats.org/officeDocument/2006/relationships/slideLayout" Target="../slideLayouts/slideLayout7.xml"/><Relationship Id="rId6" Type="http://schemas.openxmlformats.org/officeDocument/2006/relationships/image" Target="../media/image5.gif"/><Relationship Id="rId5" Type="http://schemas.openxmlformats.org/officeDocument/2006/relationships/image" Target="../media/image4.gif"/><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HP\Desktop\le4-PC1.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7727" y="1074899"/>
            <a:ext cx="1637774" cy="7699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5496" y="1275186"/>
            <a:ext cx="1111458" cy="369332"/>
          </a:xfrm>
          <a:prstGeom prst="rect">
            <a:avLst/>
          </a:prstGeom>
          <a:noFill/>
        </p:spPr>
        <p:txBody>
          <a:bodyPr wrap="none" rtlCol="0">
            <a:spAutoFit/>
          </a:bodyPr>
          <a:lstStyle/>
          <a:p>
            <a:r>
              <a:rPr lang="en-US" altLang="zh-CN" dirty="0"/>
              <a:t>Leaf4.PC1</a:t>
            </a:r>
            <a:endParaRPr lang="zh-CN" altLang="en-US" dirty="0"/>
          </a:p>
        </p:txBody>
      </p:sp>
      <p:sp>
        <p:nvSpPr>
          <p:cNvPr id="6" name="TextBox 5"/>
          <p:cNvSpPr txBox="1"/>
          <p:nvPr/>
        </p:nvSpPr>
        <p:spPr>
          <a:xfrm>
            <a:off x="35496" y="2038901"/>
            <a:ext cx="1111458" cy="369332"/>
          </a:xfrm>
          <a:prstGeom prst="rect">
            <a:avLst/>
          </a:prstGeom>
          <a:noFill/>
        </p:spPr>
        <p:txBody>
          <a:bodyPr wrap="none" rtlCol="0">
            <a:spAutoFit/>
          </a:bodyPr>
          <a:lstStyle/>
          <a:p>
            <a:r>
              <a:rPr lang="en-US" altLang="zh-CN" dirty="0"/>
              <a:t>Leaf4.PC2</a:t>
            </a:r>
            <a:endParaRPr lang="zh-CN" altLang="en-US" dirty="0"/>
          </a:p>
        </p:txBody>
      </p:sp>
      <p:pic>
        <p:nvPicPr>
          <p:cNvPr id="7" name="Picture 3" descr="C:\Users\HP\Desktop\le4-PC2.gif"/>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7727" y="1854771"/>
            <a:ext cx="1637774" cy="76990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366862" y="2364598"/>
            <a:ext cx="1111458" cy="369332"/>
          </a:xfrm>
          <a:prstGeom prst="rect">
            <a:avLst/>
          </a:prstGeom>
          <a:noFill/>
        </p:spPr>
        <p:txBody>
          <a:bodyPr wrap="none" rtlCol="0">
            <a:spAutoFit/>
          </a:bodyPr>
          <a:lstStyle/>
          <a:p>
            <a:r>
              <a:rPr lang="en-US" altLang="zh-CN" dirty="0"/>
              <a:t>Leaf7.PC3</a:t>
            </a:r>
            <a:endParaRPr lang="zh-CN" altLang="en-US" dirty="0"/>
          </a:p>
        </p:txBody>
      </p:sp>
      <p:pic>
        <p:nvPicPr>
          <p:cNvPr id="9" name="Picture 5" descr="C:\Users\HP\Desktop\le7-PC2.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78321" y="1644518"/>
            <a:ext cx="1637773" cy="56570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322172" y="1653403"/>
            <a:ext cx="1111458" cy="369332"/>
          </a:xfrm>
          <a:prstGeom prst="rect">
            <a:avLst/>
          </a:prstGeom>
          <a:noFill/>
        </p:spPr>
        <p:txBody>
          <a:bodyPr wrap="none" rtlCol="0">
            <a:spAutoFit/>
          </a:bodyPr>
          <a:lstStyle/>
          <a:p>
            <a:r>
              <a:rPr lang="en-US" altLang="zh-CN" dirty="0"/>
              <a:t>Leaf7.PC2</a:t>
            </a:r>
            <a:endParaRPr lang="zh-CN" altLang="en-US" dirty="0"/>
          </a:p>
        </p:txBody>
      </p:sp>
      <p:pic>
        <p:nvPicPr>
          <p:cNvPr id="11" name="Picture 6" descr="C:\Users\HP\Desktop\le7-PC1.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78320" y="1078817"/>
            <a:ext cx="1637774" cy="56570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316759" y="1095166"/>
            <a:ext cx="1111458" cy="369332"/>
          </a:xfrm>
          <a:prstGeom prst="rect">
            <a:avLst/>
          </a:prstGeom>
          <a:noFill/>
        </p:spPr>
        <p:txBody>
          <a:bodyPr wrap="none" rtlCol="0">
            <a:spAutoFit/>
          </a:bodyPr>
          <a:lstStyle/>
          <a:p>
            <a:r>
              <a:rPr lang="en-US" altLang="zh-CN" dirty="0"/>
              <a:t>Leaf7.PC1</a:t>
            </a:r>
            <a:endParaRPr lang="zh-CN" altLang="en-US" dirty="0"/>
          </a:p>
        </p:txBody>
      </p:sp>
      <p:pic>
        <p:nvPicPr>
          <p:cNvPr id="13" name="Picture 7" descr="C:\Users\HP\Desktop\le7-PC3.gif"/>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74116" y="2220582"/>
            <a:ext cx="1659249" cy="5731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HP\Desktop\桌面\LX\文章3-根据面积筛选Le4和Le7\Report\Model\Petal-PC1.gif"/>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71217" y="1174018"/>
            <a:ext cx="1655044" cy="57166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HP\Desktop\桌面\LX\文章3-根据面积筛选Le4和Le7\Report\Model\Petal-PC2.gif"/>
          <p:cNvPicPr>
            <a:picLocks noChangeAspect="1" noChangeArrowheads="1" noCrop="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71218" y="1745720"/>
            <a:ext cx="1657722" cy="57259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259760" y="1275185"/>
            <a:ext cx="1067280" cy="369332"/>
          </a:xfrm>
          <a:prstGeom prst="rect">
            <a:avLst/>
          </a:prstGeom>
          <a:noFill/>
        </p:spPr>
        <p:txBody>
          <a:bodyPr wrap="none" rtlCol="0">
            <a:spAutoFit/>
          </a:bodyPr>
          <a:lstStyle/>
          <a:p>
            <a:r>
              <a:rPr lang="en-US" altLang="zh-CN" dirty="0" err="1"/>
              <a:t>Petal.PC1</a:t>
            </a:r>
            <a:endParaRPr lang="zh-CN" altLang="en-US" dirty="0"/>
          </a:p>
        </p:txBody>
      </p:sp>
      <p:sp>
        <p:nvSpPr>
          <p:cNvPr id="17" name="TextBox 16"/>
          <p:cNvSpPr txBox="1"/>
          <p:nvPr/>
        </p:nvSpPr>
        <p:spPr>
          <a:xfrm>
            <a:off x="6285443" y="1847349"/>
            <a:ext cx="1067280" cy="369332"/>
          </a:xfrm>
          <a:prstGeom prst="rect">
            <a:avLst/>
          </a:prstGeom>
          <a:noFill/>
        </p:spPr>
        <p:txBody>
          <a:bodyPr wrap="none" rtlCol="0">
            <a:spAutoFit/>
          </a:bodyPr>
          <a:lstStyle/>
          <a:p>
            <a:r>
              <a:rPr lang="en-US" altLang="zh-CN" dirty="0" err="1"/>
              <a:t>Petal.PC2</a:t>
            </a:r>
            <a:endParaRPr lang="zh-CN" altLang="en-US" dirty="0"/>
          </a:p>
        </p:txBody>
      </p:sp>
      <p:sp>
        <p:nvSpPr>
          <p:cNvPr id="18" name="矩形 17"/>
          <p:cNvSpPr/>
          <p:nvPr/>
        </p:nvSpPr>
        <p:spPr>
          <a:xfrm>
            <a:off x="251521" y="3441774"/>
            <a:ext cx="8774740" cy="1754326"/>
          </a:xfrm>
          <a:prstGeom prst="rect">
            <a:avLst/>
          </a:prstGeom>
        </p:spPr>
        <p:txBody>
          <a:bodyPr wrap="square">
            <a:spAutoFit/>
          </a:bodyPr>
          <a:lstStyle/>
          <a:p>
            <a:r>
              <a:rPr lang="en-US" altLang="zh-CN" b="1" dirty="0" smtClean="0"/>
              <a:t>Figure S1</a:t>
            </a:r>
            <a:r>
              <a:rPr lang="en-US" altLang="zh-CN" dirty="0"/>
              <a:t>. </a:t>
            </a:r>
            <a:r>
              <a:rPr lang="en-US" altLang="zh-CN" dirty="0" err="1"/>
              <a:t>PCA</a:t>
            </a:r>
            <a:r>
              <a:rPr lang="en-US" altLang="zh-CN" dirty="0"/>
              <a:t> was applied to the </a:t>
            </a:r>
            <a:r>
              <a:rPr lang="en-US" altLang="zh-CN" dirty="0" err="1"/>
              <a:t>Leaf4</a:t>
            </a:r>
            <a:r>
              <a:rPr lang="en-US" altLang="zh-CN" dirty="0"/>
              <a:t>, </a:t>
            </a:r>
            <a:r>
              <a:rPr lang="en-US" altLang="zh-CN" dirty="0" err="1"/>
              <a:t>Leaf7</a:t>
            </a:r>
            <a:r>
              <a:rPr lang="en-US" altLang="zh-CN" dirty="0"/>
              <a:t>, and Petal data set to identify trends in shape and size variations among MAGIC lines.</a:t>
            </a:r>
          </a:p>
          <a:p>
            <a:r>
              <a:rPr lang="en-US" altLang="zh-CN" dirty="0"/>
              <a:t>The outline of a leaf was represented by the Cartesian coordinates of its 25 points, and similarly, a petal was represented by 25 points in the same way. The GIF showed the data set for each PC expressed in standard deviation from the mean position of the point within the collection of leaves and petals.</a:t>
            </a:r>
            <a:endParaRPr lang="zh-CN" altLang="en-US" dirty="0"/>
          </a:p>
        </p:txBody>
      </p:sp>
    </p:spTree>
    <p:extLst>
      <p:ext uri="{BB962C8B-B14F-4D97-AF65-F5344CB8AC3E}">
        <p14:creationId xmlns:p14="http://schemas.microsoft.com/office/powerpoint/2010/main" val="933796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HP\Desktop\桌面\LX\文章3-根据面积筛选Le4和Le7\Report\未标题-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9520"/>
            <a:ext cx="4392488" cy="6788654"/>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5076056" y="1904167"/>
            <a:ext cx="4037959" cy="2031325"/>
          </a:xfrm>
          <a:prstGeom prst="rect">
            <a:avLst/>
          </a:prstGeom>
        </p:spPr>
        <p:txBody>
          <a:bodyPr wrap="square">
            <a:spAutoFit/>
          </a:bodyPr>
          <a:lstStyle/>
          <a:p>
            <a:r>
              <a:rPr lang="en-US" altLang="zh-CN" b="1" dirty="0" smtClean="0"/>
              <a:t>Figure S2</a:t>
            </a:r>
            <a:r>
              <a:rPr lang="en-US" altLang="zh-CN" b="1" dirty="0"/>
              <a:t>. </a:t>
            </a:r>
            <a:r>
              <a:rPr lang="en-US" altLang="zh-CN" dirty="0"/>
              <a:t>Range of PC values obtained for leaf and petal allometric model. </a:t>
            </a:r>
          </a:p>
          <a:p>
            <a:r>
              <a:rPr lang="en-US" altLang="zh-CN" dirty="0"/>
              <a:t>The mean of each MAGIC line is represented by a blue diamond and the bars display the range of all the values observed for this line. PC units are standard deviations.</a:t>
            </a:r>
            <a:endParaRPr lang="zh-CN" altLang="en-US" dirty="0"/>
          </a:p>
        </p:txBody>
      </p:sp>
    </p:spTree>
    <p:extLst>
      <p:ext uri="{BB962C8B-B14F-4D97-AF65-F5344CB8AC3E}">
        <p14:creationId xmlns:p14="http://schemas.microsoft.com/office/powerpoint/2010/main" val="3504859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55576" y="5445224"/>
            <a:ext cx="8136904" cy="1200329"/>
          </a:xfrm>
          <a:prstGeom prst="rect">
            <a:avLst/>
          </a:prstGeom>
        </p:spPr>
        <p:txBody>
          <a:bodyPr wrap="square">
            <a:spAutoFit/>
          </a:bodyPr>
          <a:lstStyle/>
          <a:p>
            <a:r>
              <a:rPr lang="en-US" altLang="zh-CN" b="1" dirty="0" smtClean="0"/>
              <a:t>Figure S3</a:t>
            </a:r>
            <a:r>
              <a:rPr lang="en-US" altLang="zh-CN" b="1" dirty="0"/>
              <a:t>. </a:t>
            </a:r>
            <a:r>
              <a:rPr lang="en-US" altLang="zh-CN" dirty="0"/>
              <a:t>Variation along each PC for </a:t>
            </a:r>
            <a:r>
              <a:rPr lang="en-US" altLang="zh-CN" dirty="0" err="1"/>
              <a:t>leaf4</a:t>
            </a:r>
            <a:r>
              <a:rPr lang="en-US" altLang="zh-CN" dirty="0"/>
              <a:t>, </a:t>
            </a:r>
            <a:r>
              <a:rPr lang="en-US" altLang="zh-CN" dirty="0" err="1"/>
              <a:t>leaf7</a:t>
            </a:r>
            <a:r>
              <a:rPr lang="en-US" altLang="zh-CN" dirty="0"/>
              <a:t> and petal allometry within the MAGIC lines.</a:t>
            </a:r>
            <a:endParaRPr lang="zh-CN" altLang="zh-CN" dirty="0"/>
          </a:p>
          <a:p>
            <a:r>
              <a:rPr lang="en-US" altLang="zh-CN" dirty="0"/>
              <a:t>Each histogram represents the distribution of MAGIC lines along one of the PCs from the leaf and petal allometry model. </a:t>
            </a:r>
            <a:endParaRPr lang="zh-CN" altLang="zh-CN" dirty="0"/>
          </a:p>
        </p:txBody>
      </p:sp>
      <p:pic>
        <p:nvPicPr>
          <p:cNvPr id="1027" name="Picture 3" descr="C:\Users\HP\Desktop\桌面\LX\文章3-根据面积筛选Le4和Le7\Paper\Supplementary data\FigureS1\FigureS1-2.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208732"/>
            <a:ext cx="5400601" cy="5202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554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17888" y="4941168"/>
            <a:ext cx="8218080" cy="646331"/>
          </a:xfrm>
          <a:prstGeom prst="rect">
            <a:avLst/>
          </a:prstGeom>
        </p:spPr>
        <p:txBody>
          <a:bodyPr wrap="square">
            <a:spAutoFit/>
          </a:bodyPr>
          <a:lstStyle/>
          <a:p>
            <a:r>
              <a:rPr lang="en-US" altLang="zh-CN" b="1" dirty="0" smtClean="0"/>
              <a:t>Figure S4</a:t>
            </a:r>
            <a:r>
              <a:rPr lang="en-US" altLang="zh-CN" b="1" dirty="0"/>
              <a:t>. </a:t>
            </a:r>
            <a:r>
              <a:rPr lang="en-US" altLang="zh-CN" dirty="0" err="1"/>
              <a:t>QTL</a:t>
            </a:r>
            <a:r>
              <a:rPr lang="en-US" altLang="zh-CN" dirty="0"/>
              <a:t> scan of the </a:t>
            </a:r>
            <a:r>
              <a:rPr lang="en-US" altLang="zh-CN" dirty="0" err="1"/>
              <a:t>PCAs</a:t>
            </a:r>
            <a:r>
              <a:rPr lang="en-US" altLang="zh-CN" dirty="0"/>
              <a:t> for the fourth leaves allometry among MAGIC lines. </a:t>
            </a:r>
          </a:p>
          <a:p>
            <a:r>
              <a:rPr lang="en-US" altLang="zh-CN" dirty="0"/>
              <a:t>The dot represented the peak </a:t>
            </a:r>
            <a:r>
              <a:rPr lang="en-US" altLang="zh-CN" dirty="0" err="1"/>
              <a:t>SNP</a:t>
            </a:r>
            <a:r>
              <a:rPr lang="en-US" altLang="zh-CN" dirty="0"/>
              <a:t> site with Log P value &gt;3.</a:t>
            </a:r>
            <a:endParaRPr lang="zh-CN" altLang="zh-CN" dirty="0"/>
          </a:p>
        </p:txBody>
      </p:sp>
      <p:pic>
        <p:nvPicPr>
          <p:cNvPr id="2050" name="Picture 2" descr="C:\Users\HP\Desktop\桌面\LX\文章3-根据面积筛选Le4和Le7\Report\le4le7pe QTL\single organ\l4.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2451" y="1268761"/>
            <a:ext cx="8922491" cy="3182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3518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10992" y="4869160"/>
            <a:ext cx="8581488" cy="646331"/>
          </a:xfrm>
          <a:prstGeom prst="rect">
            <a:avLst/>
          </a:prstGeom>
        </p:spPr>
        <p:txBody>
          <a:bodyPr wrap="square">
            <a:spAutoFit/>
          </a:bodyPr>
          <a:lstStyle/>
          <a:p>
            <a:r>
              <a:rPr lang="en-US" altLang="zh-CN" b="1" dirty="0" smtClean="0"/>
              <a:t>Figure S5</a:t>
            </a:r>
            <a:r>
              <a:rPr lang="en-US" altLang="zh-CN" dirty="0"/>
              <a:t>. </a:t>
            </a:r>
            <a:r>
              <a:rPr lang="en-US" altLang="zh-CN" dirty="0" err="1"/>
              <a:t>QTL</a:t>
            </a:r>
            <a:r>
              <a:rPr lang="en-US" altLang="zh-CN" dirty="0"/>
              <a:t> scan of the </a:t>
            </a:r>
            <a:r>
              <a:rPr lang="en-US" altLang="zh-CN" dirty="0" err="1"/>
              <a:t>PCAs</a:t>
            </a:r>
            <a:r>
              <a:rPr lang="en-US" altLang="zh-CN" dirty="0"/>
              <a:t> for the seventh leaves  allometry among MAGIC lines. </a:t>
            </a:r>
            <a:endParaRPr lang="zh-CN" altLang="zh-CN" dirty="0"/>
          </a:p>
          <a:p>
            <a:r>
              <a:rPr lang="en-US" altLang="zh-CN" dirty="0"/>
              <a:t>The dot represented the peak </a:t>
            </a:r>
            <a:r>
              <a:rPr lang="en-US" altLang="zh-CN" dirty="0" err="1"/>
              <a:t>SNP</a:t>
            </a:r>
            <a:r>
              <a:rPr lang="en-US" altLang="zh-CN" dirty="0"/>
              <a:t> site with Log P value &gt;3.</a:t>
            </a:r>
            <a:endParaRPr lang="zh-CN" altLang="zh-CN" dirty="0"/>
          </a:p>
        </p:txBody>
      </p:sp>
      <p:pic>
        <p:nvPicPr>
          <p:cNvPr id="2051" name="Picture 3" descr="C:\Users\HP\Desktop\桌面\LX\文章3-根据面积筛选Le4和Le7\Report\le4le7pe QTL\single organ\l7.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1" y="332656"/>
            <a:ext cx="8947661"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3936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HP\Desktop\桌面\LX\文章3-根据面积筛选Le4和Le7\Report\le4le7pe QTL\single organ\pe.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437064"/>
            <a:ext cx="8964488" cy="3221006"/>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310992" y="4077072"/>
            <a:ext cx="8218080" cy="646331"/>
          </a:xfrm>
          <a:prstGeom prst="rect">
            <a:avLst/>
          </a:prstGeom>
        </p:spPr>
        <p:txBody>
          <a:bodyPr wrap="square">
            <a:spAutoFit/>
          </a:bodyPr>
          <a:lstStyle/>
          <a:p>
            <a:r>
              <a:rPr lang="en-US" altLang="zh-CN" b="1" dirty="0" smtClean="0"/>
              <a:t>Figure S6</a:t>
            </a:r>
            <a:r>
              <a:rPr lang="en-US" altLang="zh-CN" b="1" dirty="0"/>
              <a:t>. </a:t>
            </a:r>
            <a:r>
              <a:rPr lang="en-US" altLang="zh-CN" dirty="0" err="1"/>
              <a:t>QTL</a:t>
            </a:r>
            <a:r>
              <a:rPr lang="en-US" altLang="zh-CN" dirty="0"/>
              <a:t> scan of the </a:t>
            </a:r>
            <a:r>
              <a:rPr lang="en-US" altLang="zh-CN" dirty="0" err="1"/>
              <a:t>PCAs</a:t>
            </a:r>
            <a:r>
              <a:rPr lang="en-US" altLang="zh-CN" dirty="0"/>
              <a:t> for the petals allometry among MAGIC lines. </a:t>
            </a:r>
            <a:endParaRPr lang="zh-CN" altLang="zh-CN" dirty="0"/>
          </a:p>
          <a:p>
            <a:r>
              <a:rPr lang="en-US" altLang="zh-CN" dirty="0"/>
              <a:t>The dot represented the peak </a:t>
            </a:r>
            <a:r>
              <a:rPr lang="en-US" altLang="zh-CN" dirty="0" err="1"/>
              <a:t>SNP</a:t>
            </a:r>
            <a:r>
              <a:rPr lang="en-US" altLang="zh-CN" dirty="0"/>
              <a:t> site with Log P value &gt;3.</a:t>
            </a:r>
            <a:endParaRPr lang="zh-CN" altLang="zh-CN" dirty="0"/>
          </a:p>
        </p:txBody>
      </p:sp>
    </p:spTree>
    <p:extLst>
      <p:ext uri="{BB962C8B-B14F-4D97-AF65-F5344CB8AC3E}">
        <p14:creationId xmlns:p14="http://schemas.microsoft.com/office/powerpoint/2010/main" val="1249456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5589240"/>
            <a:ext cx="8480647" cy="923330"/>
          </a:xfrm>
          <a:prstGeom prst="rect">
            <a:avLst/>
          </a:prstGeom>
        </p:spPr>
        <p:txBody>
          <a:bodyPr wrap="square">
            <a:spAutoFit/>
          </a:bodyPr>
          <a:lstStyle/>
          <a:p>
            <a:r>
              <a:rPr lang="en-US" altLang="zh-CN" b="1" dirty="0" smtClean="0"/>
              <a:t>Figure S7</a:t>
            </a:r>
            <a:r>
              <a:rPr lang="en-US" altLang="zh-CN" b="1" dirty="0"/>
              <a:t>.</a:t>
            </a:r>
            <a:r>
              <a:rPr lang="en-US" altLang="zh-CN" dirty="0"/>
              <a:t> </a:t>
            </a:r>
            <a:r>
              <a:rPr lang="en-US" altLang="zh-CN" dirty="0" err="1"/>
              <a:t>QTL</a:t>
            </a:r>
            <a:r>
              <a:rPr lang="en-US" altLang="zh-CN" dirty="0"/>
              <a:t> scan of the </a:t>
            </a:r>
            <a:r>
              <a:rPr lang="en-US" altLang="zh-CN" dirty="0" err="1"/>
              <a:t>PCAs</a:t>
            </a:r>
            <a:r>
              <a:rPr lang="en-US" altLang="zh-CN" dirty="0"/>
              <a:t> for the fourth leaves and petals allometry </a:t>
            </a:r>
            <a:r>
              <a:rPr lang="en-US" altLang="zh-CN" dirty="0" err="1"/>
              <a:t>covariation</a:t>
            </a:r>
            <a:r>
              <a:rPr lang="en-US" altLang="zh-CN" dirty="0"/>
              <a:t> among MAGIC lines. </a:t>
            </a:r>
            <a:endParaRPr lang="zh-CN" altLang="zh-CN" dirty="0"/>
          </a:p>
          <a:p>
            <a:r>
              <a:rPr lang="en-US" altLang="zh-CN" dirty="0"/>
              <a:t>The dot represented the peak </a:t>
            </a:r>
            <a:r>
              <a:rPr lang="en-US" altLang="zh-CN" dirty="0" err="1"/>
              <a:t>SNP</a:t>
            </a:r>
            <a:r>
              <a:rPr lang="en-US" altLang="zh-CN" dirty="0"/>
              <a:t> site with Log P value &gt;3.</a:t>
            </a:r>
            <a:endParaRPr lang="zh-CN" altLang="zh-CN" dirty="0"/>
          </a:p>
        </p:txBody>
      </p:sp>
      <p:pic>
        <p:nvPicPr>
          <p:cNvPr id="4098" name="Picture 2" descr="C:\Users\HP\Desktop\桌面\LX\文章3-根据面积筛选Le4和Le7\Report\le4le7pe QTL\two organ\Leaf4petal-all.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63426"/>
            <a:ext cx="8705190" cy="5381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756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95536" y="5648284"/>
            <a:ext cx="8640960" cy="923330"/>
          </a:xfrm>
          <a:prstGeom prst="rect">
            <a:avLst/>
          </a:prstGeom>
        </p:spPr>
        <p:txBody>
          <a:bodyPr wrap="square">
            <a:spAutoFit/>
          </a:bodyPr>
          <a:lstStyle/>
          <a:p>
            <a:r>
              <a:rPr lang="en-US" altLang="zh-CN" b="1" dirty="0" smtClean="0"/>
              <a:t>Figure S8</a:t>
            </a:r>
            <a:r>
              <a:rPr lang="en-US" altLang="zh-CN" b="1" dirty="0"/>
              <a:t>.</a:t>
            </a:r>
            <a:r>
              <a:rPr lang="en-US" altLang="zh-CN" dirty="0"/>
              <a:t> </a:t>
            </a:r>
            <a:r>
              <a:rPr lang="en-US" altLang="zh-CN" dirty="0" err="1"/>
              <a:t>QTL</a:t>
            </a:r>
            <a:r>
              <a:rPr lang="en-US" altLang="zh-CN" dirty="0"/>
              <a:t> scan of the </a:t>
            </a:r>
            <a:r>
              <a:rPr lang="en-US" altLang="zh-CN" dirty="0" err="1"/>
              <a:t>PCAs</a:t>
            </a:r>
            <a:r>
              <a:rPr lang="en-US" altLang="zh-CN" dirty="0"/>
              <a:t> for the seventh leaves and petals allometry </a:t>
            </a:r>
            <a:r>
              <a:rPr lang="en-US" altLang="zh-CN" dirty="0" err="1"/>
              <a:t>covariation</a:t>
            </a:r>
            <a:r>
              <a:rPr lang="en-US" altLang="zh-CN" dirty="0"/>
              <a:t> among MAGIC lines. </a:t>
            </a:r>
            <a:endParaRPr lang="zh-CN" altLang="zh-CN" dirty="0"/>
          </a:p>
          <a:p>
            <a:r>
              <a:rPr lang="en-US" altLang="zh-CN" dirty="0"/>
              <a:t>The dot represented the peak </a:t>
            </a:r>
            <a:r>
              <a:rPr lang="en-US" altLang="zh-CN" dirty="0" err="1"/>
              <a:t>SNP</a:t>
            </a:r>
            <a:r>
              <a:rPr lang="en-US" altLang="zh-CN" dirty="0"/>
              <a:t> site with Log P value &gt;3.</a:t>
            </a:r>
            <a:endParaRPr lang="zh-CN" altLang="zh-CN" dirty="0"/>
          </a:p>
        </p:txBody>
      </p:sp>
      <p:pic>
        <p:nvPicPr>
          <p:cNvPr id="5122" name="Picture 2" descr="C:\Users\HP\Desktop\桌面\LX\文章3-根据面积筛选Le4和Le7\Report\le4le7pe QTL\two organ\Leaf7Petal-all.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527"/>
            <a:ext cx="8748464" cy="5420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36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66148" y="5951021"/>
            <a:ext cx="8496944" cy="646331"/>
          </a:xfrm>
          <a:prstGeom prst="rect">
            <a:avLst/>
          </a:prstGeom>
        </p:spPr>
        <p:txBody>
          <a:bodyPr wrap="square">
            <a:spAutoFit/>
          </a:bodyPr>
          <a:lstStyle/>
          <a:p>
            <a:r>
              <a:rPr lang="en-US" altLang="zh-CN" b="1" dirty="0" smtClean="0"/>
              <a:t>Figure S9</a:t>
            </a:r>
            <a:r>
              <a:rPr lang="en-US" altLang="zh-CN" b="1" dirty="0"/>
              <a:t>.</a:t>
            </a:r>
            <a:r>
              <a:rPr lang="en-US" altLang="zh-CN" dirty="0"/>
              <a:t> </a:t>
            </a:r>
            <a:r>
              <a:rPr lang="en-US" altLang="zh-CN" dirty="0" err="1"/>
              <a:t>QTL</a:t>
            </a:r>
            <a:r>
              <a:rPr lang="en-US" altLang="zh-CN" dirty="0"/>
              <a:t> scan of the life-history traits among MAGIC lines. </a:t>
            </a:r>
            <a:endParaRPr lang="zh-CN" altLang="zh-CN" dirty="0"/>
          </a:p>
          <a:p>
            <a:r>
              <a:rPr lang="en-US" altLang="zh-CN" dirty="0"/>
              <a:t>The dot represented the peak </a:t>
            </a:r>
            <a:r>
              <a:rPr lang="en-US" altLang="zh-CN" dirty="0" err="1"/>
              <a:t>SNP</a:t>
            </a:r>
            <a:r>
              <a:rPr lang="en-US" altLang="zh-CN" dirty="0"/>
              <a:t> site with Log P value &gt;3.</a:t>
            </a:r>
            <a:endParaRPr lang="zh-CN" altLang="zh-CN" dirty="0"/>
          </a:p>
        </p:txBody>
      </p:sp>
      <p:pic>
        <p:nvPicPr>
          <p:cNvPr id="1026" name="Picture 2" descr="C:\Users\HP\Desktop\Frontiers in genetics\Supplemental material\Figure S9\overlap.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148" y="150886"/>
            <a:ext cx="8496944" cy="5676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6915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HP\Desktop\桌面\LX\文章3-根据面积筛选Le4和Le7\Report\overla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32" y="260647"/>
            <a:ext cx="5482480" cy="6443535"/>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5436096" y="1861150"/>
            <a:ext cx="3707904" cy="2308324"/>
          </a:xfrm>
          <a:prstGeom prst="rect">
            <a:avLst/>
          </a:prstGeom>
        </p:spPr>
        <p:txBody>
          <a:bodyPr wrap="square">
            <a:spAutoFit/>
          </a:bodyPr>
          <a:lstStyle/>
          <a:p>
            <a:pPr fontAlgn="ctr"/>
            <a:r>
              <a:rPr lang="en-US" altLang="zh-CN" b="1" dirty="0" smtClean="0"/>
              <a:t>Figure S10</a:t>
            </a:r>
            <a:r>
              <a:rPr lang="en-US" altLang="zh-CN" b="1" dirty="0"/>
              <a:t>. </a:t>
            </a:r>
            <a:r>
              <a:rPr lang="en-US" altLang="zh-CN" dirty="0"/>
              <a:t>The genetic correlation between life-history traits and allometry model.</a:t>
            </a:r>
          </a:p>
          <a:p>
            <a:pPr fontAlgn="ctr"/>
            <a:r>
              <a:rPr lang="en-US" altLang="zh-CN" dirty="0"/>
              <a:t>The vertical lines represented the </a:t>
            </a:r>
            <a:r>
              <a:rPr lang="en-US" altLang="zh-CN" dirty="0" err="1"/>
              <a:t>QTLs</a:t>
            </a:r>
            <a:r>
              <a:rPr lang="en-US" altLang="zh-CN" dirty="0"/>
              <a:t> overlapped with peak </a:t>
            </a:r>
            <a:r>
              <a:rPr lang="en-US" altLang="zh-CN" dirty="0" err="1"/>
              <a:t>SNP</a:t>
            </a:r>
            <a:r>
              <a:rPr lang="en-US" altLang="zh-CN" dirty="0"/>
              <a:t> within 1 Mb. The different </a:t>
            </a:r>
            <a:r>
              <a:rPr lang="en-US" altLang="zh-CN" dirty="0" err="1"/>
              <a:t>QTLs</a:t>
            </a:r>
            <a:r>
              <a:rPr lang="en-US" altLang="zh-CN" dirty="0"/>
              <a:t> with same accession allele conferring maximum affects are showed in red.</a:t>
            </a:r>
          </a:p>
        </p:txBody>
      </p:sp>
    </p:spTree>
    <p:extLst>
      <p:ext uri="{BB962C8B-B14F-4D97-AF65-F5344CB8AC3E}">
        <p14:creationId xmlns:p14="http://schemas.microsoft.com/office/powerpoint/2010/main" val="180998115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TotalTime>
  <Words>411</Words>
  <Application>Microsoft Office PowerPoint</Application>
  <PresentationFormat>全屏显示(4:3)</PresentationFormat>
  <Paragraphs>27</Paragraphs>
  <Slides>10</Slides>
  <Notes>0</Notes>
  <HiddenSlides>0</HiddenSlides>
  <MMClips>0</MMClips>
  <ScaleCrop>false</ScaleCrop>
  <HeadingPairs>
    <vt:vector size="4" baseType="variant">
      <vt:variant>
        <vt:lpstr>主题</vt:lpstr>
      </vt:variant>
      <vt:variant>
        <vt:i4>1</vt:i4>
      </vt:variant>
      <vt:variant>
        <vt:lpstr>幻灯片标题</vt:lpstr>
      </vt:variant>
      <vt:variant>
        <vt:i4>10</vt:i4>
      </vt:variant>
    </vt:vector>
  </HeadingPairs>
  <TitlesOfParts>
    <vt:vector size="11"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Zhang-Yaohua</dc:creator>
  <cp:lastModifiedBy>[冯献忠]</cp:lastModifiedBy>
  <cp:revision>17</cp:revision>
  <dcterms:created xsi:type="dcterms:W3CDTF">2019-10-08T07:23:13Z</dcterms:created>
  <dcterms:modified xsi:type="dcterms:W3CDTF">2019-12-10T13:32:53Z</dcterms:modified>
</cp:coreProperties>
</file>